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3"/>
  </p:notesMasterIdLst>
  <p:handoutMasterIdLst>
    <p:handoutMasterId r:id="rId44"/>
  </p:handoutMasterIdLst>
  <p:sldIdLst>
    <p:sldId id="429" r:id="rId4"/>
    <p:sldId id="684" r:id="rId5"/>
    <p:sldId id="685" r:id="rId6"/>
    <p:sldId id="686" r:id="rId7"/>
    <p:sldId id="367" r:id="rId8"/>
    <p:sldId id="733" r:id="rId9"/>
    <p:sldId id="411" r:id="rId10"/>
    <p:sldId id="687" r:id="rId11"/>
    <p:sldId id="391" r:id="rId12"/>
    <p:sldId id="689" r:id="rId13"/>
    <p:sldId id="690" r:id="rId14"/>
    <p:sldId id="372" r:id="rId15"/>
    <p:sldId id="726" r:id="rId16"/>
    <p:sldId id="692" r:id="rId17"/>
    <p:sldId id="729" r:id="rId18"/>
    <p:sldId id="728" r:id="rId19"/>
    <p:sldId id="693" r:id="rId20"/>
    <p:sldId id="694" r:id="rId21"/>
    <p:sldId id="695" r:id="rId22"/>
    <p:sldId id="696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21" r:id="rId32"/>
    <p:sldId id="719" r:id="rId33"/>
    <p:sldId id="709" r:id="rId34"/>
    <p:sldId id="710" r:id="rId35"/>
    <p:sldId id="711" r:id="rId36"/>
    <p:sldId id="724" r:id="rId37"/>
    <p:sldId id="712" r:id="rId38"/>
    <p:sldId id="722" r:id="rId39"/>
    <p:sldId id="716" r:id="rId40"/>
    <p:sldId id="715" r:id="rId41"/>
    <p:sldId id="683" r:id="rId42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8" autoAdjust="0"/>
    <p:restoredTop sz="93156" autoAdjust="0"/>
  </p:normalViewPr>
  <p:slideViewPr>
    <p:cSldViewPr>
      <p:cViewPr varScale="1">
        <p:scale>
          <a:sx n="143" d="100"/>
          <a:sy n="143" d="100"/>
        </p:scale>
        <p:origin x="7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negative security indicator.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Network attacker:    controls routers,  DNS;   can inject, delete, and modify packets</a:t>
            </a:r>
          </a:p>
          <a:p>
            <a:r>
              <a:rPr lang="en-US" dirty="0"/>
              <a:t>TLS indicator changes from a lock icon on May 2023.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eavesdropper learns nothing about PMS.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8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  <a:p>
            <a:r>
              <a:rPr lang="en-US" dirty="0"/>
              <a:t>https://</a:t>
            </a:r>
            <a:r>
              <a:rPr lang="en-US" dirty="0" err="1"/>
              <a:t>certificate.transparency.dev</a:t>
            </a:r>
            <a:r>
              <a:rPr lang="en-US" dirty="0"/>
              <a:t>/     </a:t>
            </a:r>
            <a:r>
              <a:rPr lang="en-US" dirty="0">
                <a:sym typeface="Wingdings" pitchFamily="2" charset="2"/>
              </a:rPr>
              <a:t>    8 billion certificates logged since 2013.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ioactive.com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-traffic-analysis-on-google-maps/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encrypted server certificate.</a:t>
            </a:r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(4)    TLS 1.3 session setup  </a:t>
            </a:r>
            <a:r>
              <a:rPr lang="en-US" sz="2400" dirty="0"/>
              <a:t>(simplified)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6BC27-2B64-0D4E-9268-B0F0012FA236}"/>
              </a:ext>
            </a:extLst>
          </p:cNvPr>
          <p:cNvGrpSpPr/>
          <p:nvPr/>
        </p:nvGrpSpPr>
        <p:grpSpPr>
          <a:xfrm>
            <a:off x="1933576" y="1041797"/>
            <a:ext cx="3260636" cy="369332"/>
            <a:chOff x="1933576" y="1041797"/>
            <a:chExt cx="3260636" cy="369332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943101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33576" y="1041797"/>
              <a:ext cx="3260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7CC6B-3918-374E-9263-772CEDD218BD}"/>
              </a:ext>
            </a:extLst>
          </p:cNvPr>
          <p:cNvGrpSpPr/>
          <p:nvPr/>
        </p:nvGrpSpPr>
        <p:grpSpPr>
          <a:xfrm>
            <a:off x="2174876" y="1538287"/>
            <a:ext cx="5164139" cy="721518"/>
            <a:chOff x="2174876" y="1538287"/>
            <a:chExt cx="5164139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74876" y="1908571"/>
              <a:ext cx="4976814" cy="345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362201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B405-1170-DE43-967D-CDD13CE2D9FA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C43A395-9572-EB43-A42B-5141449E5ECC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24B14-DB79-9D44-A49B-2D95F4E1E971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(3)  TLS 1.3 session setup: optimization </a:t>
            </a:r>
            <a:r>
              <a:rPr lang="en-US" sz="2000" dirty="0"/>
              <a:t>(and caution)</a:t>
            </a:r>
            <a:endParaRPr lang="en-US" sz="36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277F2-0CAA-8E47-927E-2DEF63D4F3F0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66C3B767-0AC8-A140-8373-0C7DAC8ABBC6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0274D9-5DDA-B44C-9856-7B5DB204BB66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HTTPS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852E0-2569-0F1D-167B-CC87AA95D545}"/>
              </a:ext>
            </a:extLst>
          </p:cNvPr>
          <p:cNvSpPr txBox="1"/>
          <p:nvPr/>
        </p:nvSpPr>
        <p:spPr>
          <a:xfrm>
            <a:off x="1143000" y="1257300"/>
            <a:ext cx="109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HTTP/2</a:t>
            </a:r>
          </a:p>
          <a:p>
            <a:pPr algn="ctr"/>
            <a:r>
              <a:rPr lang="en-US" dirty="0"/>
              <a:t>(2015)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CAEC8-A80B-798F-DF9F-C2DFE7999A0F}"/>
              </a:ext>
            </a:extLst>
          </p:cNvPr>
          <p:cNvSpPr txBox="1"/>
          <p:nvPr/>
        </p:nvSpPr>
        <p:spPr>
          <a:xfrm>
            <a:off x="6096000" y="1257300"/>
            <a:ext cx="109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HTTP/3</a:t>
            </a:r>
          </a:p>
          <a:p>
            <a:pPr algn="ctr"/>
            <a:r>
              <a:rPr lang="en-US" dirty="0"/>
              <a:t>(2022)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8A47-CAA3-23EA-DD08-1AB99E1B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85041" y="2599183"/>
            <a:ext cx="3886197" cy="630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5B3D1-D377-DFC2-72AE-D58E2E8A14E4}"/>
              </a:ext>
            </a:extLst>
          </p:cNvPr>
          <p:cNvSpPr/>
          <p:nvPr/>
        </p:nvSpPr>
        <p:spPr>
          <a:xfrm>
            <a:off x="903357" y="31051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TCP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F8765-ACA1-BF43-C7A9-60E3041E7915}"/>
              </a:ext>
            </a:extLst>
          </p:cNvPr>
          <p:cNvSpPr/>
          <p:nvPr/>
        </p:nvSpPr>
        <p:spPr>
          <a:xfrm>
            <a:off x="903357" y="35623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96371-72FB-A51E-5FB2-B571D7ADF42C}"/>
              </a:ext>
            </a:extLst>
          </p:cNvPr>
          <p:cNvSpPr/>
          <p:nvPr/>
        </p:nvSpPr>
        <p:spPr>
          <a:xfrm>
            <a:off x="903357" y="2647950"/>
            <a:ext cx="1695607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BCDF16-B06C-47AE-9682-736CEE60C2BC}"/>
              </a:ext>
            </a:extLst>
          </p:cNvPr>
          <p:cNvSpPr/>
          <p:nvPr/>
        </p:nvSpPr>
        <p:spPr>
          <a:xfrm>
            <a:off x="903357" y="2190750"/>
            <a:ext cx="1695607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HTTP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526F0E-CEA3-8CA9-749F-95BDE15441A7}"/>
              </a:ext>
            </a:extLst>
          </p:cNvPr>
          <p:cNvSpPr/>
          <p:nvPr/>
        </p:nvSpPr>
        <p:spPr>
          <a:xfrm>
            <a:off x="5867400" y="2190750"/>
            <a:ext cx="1695607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ctr"/>
            <a:r>
              <a:rPr lang="en-US" sz="2400" dirty="0"/>
              <a:t>QUIC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B40E0-DADC-4133-F29B-F9BDA79C00D4}"/>
              </a:ext>
            </a:extLst>
          </p:cNvPr>
          <p:cNvSpPr/>
          <p:nvPr/>
        </p:nvSpPr>
        <p:spPr>
          <a:xfrm>
            <a:off x="5867400" y="3562350"/>
            <a:ext cx="169560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861ED5-2195-CBFB-AC9F-DBED1F570AB9}"/>
              </a:ext>
            </a:extLst>
          </p:cNvPr>
          <p:cNvSpPr/>
          <p:nvPr/>
        </p:nvSpPr>
        <p:spPr>
          <a:xfrm>
            <a:off x="6400800" y="2419350"/>
            <a:ext cx="1094972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9B2AA2-DF79-E839-8A5E-1FE101EFBC49}"/>
              </a:ext>
            </a:extLst>
          </p:cNvPr>
          <p:cNvSpPr txBox="1"/>
          <p:nvPr/>
        </p:nvSpPr>
        <p:spPr>
          <a:xfrm>
            <a:off x="222477" y="4248150"/>
            <a:ext cx="374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TCP handshake  </a:t>
            </a:r>
            <a:r>
              <a:rPr lang="en-US" sz="2000" dirty="0">
                <a:sym typeface="Wingdings" pitchFamily="2" charset="2"/>
              </a:rPr>
              <a:t>⇒  TLS handshake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F465C2-F7B7-9AA5-373C-36D301DAED8E}"/>
              </a:ext>
            </a:extLst>
          </p:cNvPr>
          <p:cNvSpPr txBox="1"/>
          <p:nvPr/>
        </p:nvSpPr>
        <p:spPr>
          <a:xfrm>
            <a:off x="5279799" y="4248150"/>
            <a:ext cx="28875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integrated handshake</a:t>
            </a:r>
          </a:p>
          <a:p>
            <a:pPr algn="ctr"/>
            <a:r>
              <a:rPr lang="en-US" dirty="0"/>
              <a:t>(encrypting by default)</a:t>
            </a:r>
          </a:p>
        </p:txBody>
      </p: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26540"/>
            <a:ext cx="8991599" cy="405981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dirty="0"/>
              <a:t>A complication:</a:t>
            </a:r>
          </a:p>
          <a:p>
            <a:pPr marL="0" indent="0">
              <a:spcBef>
                <a:spcPts val="5400"/>
              </a:spcBef>
              <a:buNone/>
              <a:tabLst>
                <a:tab pos="450850" algn="l"/>
              </a:tabLst>
            </a:pPr>
            <a:r>
              <a:rPr lang="en-US" b="1" u="sng" dirty="0"/>
              <a:t>Virtual hosting</a:t>
            </a:r>
            <a:r>
              <a:rPr lang="en-US" u="sng" dirty="0"/>
              <a:t>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2400"/>
              </a:spcBef>
              <a:buNone/>
              <a:tabLst>
                <a:tab pos="333375" algn="l"/>
              </a:tabLst>
            </a:pPr>
            <a:r>
              <a:rPr lang="en-US" b="0" dirty="0"/>
              <a:t>	solution since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 </a:t>
            </a:r>
            <a:r>
              <a:rPr lang="en-US" sz="1600" b="0" dirty="0"/>
              <a:t>(</a:t>
            </a:r>
            <a:r>
              <a:rPr lang="en-US" sz="1600" dirty="0"/>
              <a:t>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3800"/>
              </a:spcBef>
              <a:buNone/>
              <a:tabLst>
                <a:tab pos="333375" algn="l"/>
              </a:tabLst>
            </a:pPr>
            <a:r>
              <a:rPr lang="en-US" b="0" dirty="0"/>
              <a:t>	… but 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36" name="Group 35"/>
          <p:cNvGrpSpPr/>
          <p:nvPr/>
        </p:nvGrpSpPr>
        <p:grpSpPr>
          <a:xfrm>
            <a:off x="8007421" y="742950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XYZ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45579" y="1056932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57913" y="1529433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3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535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</a:t>
            </a:r>
            <a:endParaRPr lang="en-US" b="0" dirty="0"/>
          </a:p>
          <a:p>
            <a:pPr marL="400050" lvl="1" indent="0">
              <a:spcBef>
                <a:spcPts val="1824"/>
              </a:spcBef>
              <a:buNone/>
            </a:pPr>
            <a:r>
              <a:rPr lang="en-US" b="0" dirty="0"/>
              <a:t>	⟹    no longer true  (thanks to AES-NI)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46" r="13834"/>
          <a:stretch/>
        </p:blipFill>
        <p:spPr>
          <a:xfrm>
            <a:off x="1101952" y="3924300"/>
            <a:ext cx="5616348" cy="78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8F0D0-44CA-0B4F-86DB-F787DAC53EB0}"/>
              </a:ext>
            </a:extLst>
          </p:cNvPr>
          <p:cNvSpPr/>
          <p:nvPr/>
        </p:nvSpPr>
        <p:spPr>
          <a:xfrm>
            <a:off x="381000" y="3638550"/>
            <a:ext cx="8001000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510AE-60E0-BB44-B421-D618590C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32250"/>
            <a:ext cx="328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1A0DB-A7A5-F9F7-936E-B5C310E1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53478"/>
            <a:ext cx="3063875" cy="879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6019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18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490787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4372" y="1457164"/>
            <a:ext cx="6096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EA94C-14D9-6A7F-C38A-5902958E7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589" y="993075"/>
            <a:ext cx="4109811" cy="969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9EEF7-04CF-544E-0C05-AC1DD1BFD723}"/>
              </a:ext>
            </a:extLst>
          </p:cNvPr>
          <p:cNvSpPr txBox="1"/>
          <p:nvPr/>
        </p:nvSpPr>
        <p:spPr>
          <a:xfrm>
            <a:off x="4052049" y="1246779"/>
            <a:ext cx="51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vs.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2D226-3DF9-A9EC-D5FE-211D304AD237}"/>
              </a:ext>
            </a:extLst>
          </p:cNvPr>
          <p:cNvSpPr txBox="1"/>
          <p:nvPr/>
        </p:nvSpPr>
        <p:spPr>
          <a:xfrm>
            <a:off x="7713789" y="602050"/>
            <a:ext cx="1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 site)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28349-4EBB-3A0F-DAD9-9C8A2C9EA245}"/>
              </a:ext>
            </a:extLst>
          </p:cNvPr>
          <p:cNvSpPr txBox="1"/>
          <p:nvPr/>
        </p:nvSpPr>
        <p:spPr>
          <a:xfrm>
            <a:off x="550990" y="673157"/>
            <a:ext cx="130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(HTTPS site)</a:t>
            </a:r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is the TLS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A2827E-4EA0-F936-8C19-7BE78D5C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41789"/>
            <a:ext cx="3063875" cy="879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2B75DE-A683-415E-0C67-2F0E2133B710}"/>
              </a:ext>
            </a:extLst>
          </p:cNvPr>
          <p:cNvSpPr/>
          <p:nvPr/>
        </p:nvSpPr>
        <p:spPr>
          <a:xfrm>
            <a:off x="2155372" y="1345475"/>
            <a:ext cx="6096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Positive security indicators are dangerous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8700" y="4400550"/>
            <a:ext cx="70866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36"/>
          <a:stretch/>
        </p:blipFill>
        <p:spPr bwMode="auto">
          <a:xfrm>
            <a:off x="84255" y="1352550"/>
            <a:ext cx="8975490" cy="27872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6CF90-3F01-9648-A79B-1D4988F2E49D}"/>
              </a:ext>
            </a:extLst>
          </p:cNvPr>
          <p:cNvSpPr txBox="1"/>
          <p:nvPr/>
        </p:nvSpPr>
        <p:spPr>
          <a:xfrm>
            <a:off x="309184" y="819873"/>
            <a:ext cx="87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lock icon is a </a:t>
            </a:r>
            <a:r>
              <a:rPr lang="en-US" sz="2000" b="1" dirty="0"/>
              <a:t>positive security indicator</a:t>
            </a:r>
            <a:r>
              <a:rPr lang="en-US" sz="2000" dirty="0"/>
              <a:t>.    Problem:  picture-in-picture attacks.</a:t>
            </a:r>
          </a:p>
        </p:txBody>
      </p:sp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72888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Should be the response</a:t>
            </a:r>
            <a:br>
              <a:rPr lang="en-US" sz="2000" dirty="0"/>
            </a:br>
            <a:r>
              <a:rPr lang="en-US" sz="2000" dirty="0"/>
              <a:t>to every HTTP request </a:t>
            </a:r>
            <a:r>
              <a:rPr lang="mr-IN" sz="2000" dirty="0"/>
              <a:t>…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71FE7-A78E-FAEB-DFF3-7E6FE124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9" y="3910693"/>
            <a:ext cx="3962400" cy="95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B3F096-62FD-D817-6168-118587B5D5E5}"/>
              </a:ext>
            </a:extLst>
          </p:cNvPr>
          <p:cNvSpPr/>
          <p:nvPr/>
        </p:nvSpPr>
        <p:spPr bwMode="auto">
          <a:xfrm>
            <a:off x="1737671" y="4411377"/>
            <a:ext cx="451757" cy="4401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user does: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site over HTTP;   bank redirects to HTTPS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UI design flaw in old browsers:   location of fav icon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 dirty="0"/>
              <a:t>to certificate a </a:t>
            </a:r>
            <a:r>
              <a:rPr lang="en-US" b="0" dirty="0"/>
              <a:t>signed statement from log (SCT)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124,  2024)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				   (no visible warning)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354818"/>
            <a:ext cx="559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script is not loaded!   developer tools show an error.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740" y="4474517"/>
            <a:ext cx="459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Warning if user tries to submit data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85251AA-5E8D-45C8-33CE-162C305D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33550"/>
            <a:ext cx="26670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967DF-23AE-FA1D-8E91-02D6AF31C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15" y="3830514"/>
            <a:ext cx="4044950" cy="714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65086-8B01-FBF5-E9DB-1F990F531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297" y="3941080"/>
            <a:ext cx="2527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TLS: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Some sites interact frequently with the web server</a:t>
            </a:r>
            <a:endParaRPr lang="en-US" dirty="0"/>
          </a:p>
          <a:p>
            <a:pPr lvl="1">
              <a:spcAft>
                <a:spcPts val="3000"/>
              </a:spcAft>
            </a:pPr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990600" y="4075161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2" y="4147581"/>
            <a:ext cx="5333998" cy="784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    (tax web site)</a:t>
            </a:r>
          </a:p>
          <a:p>
            <a:pPr>
              <a:spcBef>
                <a:spcPts val="600"/>
              </a:spcBef>
            </a:pPr>
            <a:r>
              <a:rPr lang="en-US" sz="2000" dirty="0" err="1"/>
              <a:t>IOactive</a:t>
            </a:r>
            <a:r>
              <a:rPr lang="en-US" sz="2000" dirty="0"/>
              <a:t>, 2012    (Google maps)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</a:t>
            </a:r>
            <a:r>
              <a:rPr lang="en-US"/>
              <a:t>through TLS: </a:t>
            </a:r>
            <a:r>
              <a:rPr lang="en-US" dirty="0"/>
              <a:t>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238255" y="4448830"/>
            <a:ext cx="70832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PreMasterSecret</a:t>
            </a:r>
            <a:r>
              <a:rPr lang="en-US" sz="2400" dirty="0"/>
              <a:t> 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408375" y="37590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6839590" y="379157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6192"/>
            <a:ext cx="8839200" cy="176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contents of document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8D0FDF-6D50-8666-617E-8865620E7016}"/>
              </a:ext>
            </a:extLst>
          </p:cNvPr>
          <p:cNvGrpSpPr/>
          <p:nvPr/>
        </p:nvGrpSpPr>
        <p:grpSpPr>
          <a:xfrm>
            <a:off x="461681" y="3057785"/>
            <a:ext cx="7386919" cy="2031325"/>
            <a:chOff x="461681" y="3057785"/>
            <a:chExt cx="7386919" cy="2031325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61681" y="3057785"/>
              <a:ext cx="7386919" cy="1993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40022D-6CC3-D9E8-DE0B-87B4BDBBC992}"/>
                </a:ext>
              </a:extLst>
            </p:cNvPr>
            <p:cNvSpPr txBox="1"/>
            <p:nvPr/>
          </p:nvSpPr>
          <p:spPr>
            <a:xfrm>
              <a:off x="583846" y="3057785"/>
              <a:ext cx="713599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indent="0">
                <a:spcBef>
                  <a:spcPts val="2400"/>
                </a:spcBef>
                <a:buNone/>
                <a:tabLst>
                  <a:tab pos="904875" algn="l"/>
                  <a:tab pos="3200400" algn="l"/>
                </a:tabLst>
              </a:pPr>
              <a:r>
                <a:rPr lang="en-US" sz="2400" b="1" u="sng" dirty="0">
                  <a:sym typeface="Symbol" charset="0"/>
                </a:rPr>
                <a:t>Def</a:t>
              </a:r>
              <a:r>
                <a:rPr lang="en-US" sz="2400" dirty="0">
                  <a:sym typeface="Symbol" charset="0"/>
                </a:rPr>
                <a:t>:    a signature scheme is a tuple of three algorithms: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Gen()   </a:t>
              </a:r>
              <a:r>
                <a:rPr lang="en-US" sz="2400" dirty="0">
                  <a:sym typeface="Symbol" charset="0"/>
                </a:rPr>
                <a:t>⇾   </a:t>
              </a:r>
              <a:r>
                <a:rPr lang="en-US" sz="2400" dirty="0"/>
                <a:t>(pk, </a:t>
              </a:r>
              <a:r>
                <a:rPr lang="en-US" sz="2400" dirty="0" err="1"/>
                <a:t>sk</a:t>
              </a:r>
              <a:r>
                <a:rPr lang="en-US" sz="2400" dirty="0"/>
                <a:t>)</a:t>
              </a:r>
              <a:endParaRPr lang="en-US" sz="2400" dirty="0">
                <a:sym typeface="Symbol" charset="0"/>
              </a:endParaRP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Sign</a:t>
              </a:r>
              <a:r>
                <a:rPr lang="en-US" sz="2400" dirty="0">
                  <a:sym typeface="Symbol" charset="0"/>
                </a:rPr>
                <a:t>(</a:t>
              </a:r>
              <a:r>
                <a:rPr lang="en-US" sz="2400" dirty="0" err="1">
                  <a:sym typeface="Symbol" charset="0"/>
                </a:rPr>
                <a:t>sk</a:t>
              </a:r>
              <a:r>
                <a:rPr lang="en-US" sz="2400" dirty="0">
                  <a:sym typeface="Symbol" charset="0"/>
                </a:rPr>
                <a:t>, </a:t>
              </a:r>
              <a:r>
                <a:rPr lang="en-US" sz="2400" dirty="0"/>
                <a:t>msg</a:t>
              </a:r>
              <a:r>
                <a:rPr lang="en-US" sz="2400" dirty="0">
                  <a:sym typeface="Symbol" charset="0"/>
                </a:rPr>
                <a:t>)  ⇾  </a:t>
              </a:r>
              <a:r>
                <a:rPr lang="en-US" sz="2400" i="1" dirty="0">
                  <a:sym typeface="Symbol" charset="0"/>
                </a:rPr>
                <a:t>sig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Verify</a:t>
              </a:r>
              <a:r>
                <a:rPr lang="en-US" sz="2400" dirty="0">
                  <a:sym typeface="Symbol" charset="0"/>
                </a:rPr>
                <a:t>(pk, msg, sig)  ⇾   ‘accept</a:t>
              </a:r>
              <a:r>
                <a:rPr lang="ja-JP" altLang="en-US" sz="2400">
                  <a:sym typeface="Symbol" charset="0"/>
                </a:rPr>
                <a:t>’</a:t>
              </a:r>
              <a:r>
                <a:rPr lang="en-US" sz="2400" dirty="0">
                  <a:sym typeface="Symbol" charset="0"/>
                </a:rPr>
                <a:t> or  ‘reject’</a:t>
              </a:r>
              <a:endParaRPr lang="en-US" altLang="ja-JP" sz="2400" dirty="0">
                <a:sym typeface="Symbol" charset="0"/>
              </a:endParaRPr>
            </a:p>
          </p:txBody>
        </p:sp>
      </p:grp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00BDAE-B02B-654F-152A-BE595286E179}"/>
              </a:ext>
            </a:extLst>
          </p:cNvPr>
          <p:cNvSpPr/>
          <p:nvPr/>
        </p:nvSpPr>
        <p:spPr>
          <a:xfrm>
            <a:off x="4724400" y="3659595"/>
            <a:ext cx="1905000" cy="384048"/>
          </a:xfrm>
          <a:prstGeom prst="wedgeRoundRectCallout">
            <a:avLst>
              <a:gd name="adj1" fmla="val -157671"/>
              <a:gd name="adj2" fmla="val 9284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msg using </a:t>
            </a:r>
            <a:r>
              <a:rPr lang="en-US" dirty="0" err="1"/>
              <a:t>sk</a:t>
            </a:r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7ECCC81-E8ED-A715-3C72-D719874586C8}"/>
              </a:ext>
            </a:extLst>
          </p:cNvPr>
          <p:cNvSpPr/>
          <p:nvPr/>
        </p:nvSpPr>
        <p:spPr>
          <a:xfrm>
            <a:off x="6172200" y="4163429"/>
            <a:ext cx="2514600" cy="384048"/>
          </a:xfrm>
          <a:prstGeom prst="wedgeRoundRectCallout">
            <a:avLst>
              <a:gd name="adj1" fmla="val -180242"/>
              <a:gd name="adj2" fmla="val 975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(</a:t>
            </a:r>
            <a:r>
              <a:rPr lang="en-US" dirty="0" err="1"/>
              <a:t>msg,sig</a:t>
            </a:r>
            <a:r>
              <a:rPr lang="en-US" dirty="0"/>
              <a:t>) using pk</a:t>
            </a:r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6192"/>
            <a:ext cx="8839200" cy="176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contents of document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8D0FDF-6D50-8666-617E-8865620E7016}"/>
              </a:ext>
            </a:extLst>
          </p:cNvPr>
          <p:cNvGrpSpPr/>
          <p:nvPr/>
        </p:nvGrpSpPr>
        <p:grpSpPr>
          <a:xfrm>
            <a:off x="461681" y="3057785"/>
            <a:ext cx="7386919" cy="2031325"/>
            <a:chOff x="461681" y="3057785"/>
            <a:chExt cx="7386919" cy="2031325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61681" y="3057785"/>
              <a:ext cx="7386919" cy="1993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40022D-6CC3-D9E8-DE0B-87B4BDBBC992}"/>
                </a:ext>
              </a:extLst>
            </p:cNvPr>
            <p:cNvSpPr txBox="1"/>
            <p:nvPr/>
          </p:nvSpPr>
          <p:spPr>
            <a:xfrm>
              <a:off x="583846" y="3057785"/>
              <a:ext cx="713599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indent="0">
                <a:spcBef>
                  <a:spcPts val="2400"/>
                </a:spcBef>
                <a:buNone/>
                <a:tabLst>
                  <a:tab pos="904875" algn="l"/>
                  <a:tab pos="3200400" algn="l"/>
                </a:tabLst>
              </a:pPr>
              <a:r>
                <a:rPr lang="en-US" sz="2400" b="1" u="sng" dirty="0">
                  <a:sym typeface="Symbol" charset="0"/>
                </a:rPr>
                <a:t>Def</a:t>
              </a:r>
              <a:r>
                <a:rPr lang="en-US" sz="2400" dirty="0">
                  <a:sym typeface="Symbol" charset="0"/>
                </a:rPr>
                <a:t>:    a signature scheme is a tuple of three algorithms: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Gen()   </a:t>
              </a:r>
              <a:r>
                <a:rPr lang="en-US" sz="2400" dirty="0">
                  <a:sym typeface="Symbol" charset="0"/>
                </a:rPr>
                <a:t>⇾   </a:t>
              </a:r>
              <a:r>
                <a:rPr lang="en-US" sz="2400" dirty="0"/>
                <a:t>(pk, </a:t>
              </a:r>
              <a:r>
                <a:rPr lang="en-US" sz="2400" dirty="0" err="1"/>
                <a:t>sk</a:t>
              </a:r>
              <a:r>
                <a:rPr lang="en-US" sz="2400" dirty="0"/>
                <a:t>)</a:t>
              </a:r>
              <a:endParaRPr lang="en-US" sz="2400" dirty="0">
                <a:sym typeface="Symbol" charset="0"/>
              </a:endParaRP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Sign</a:t>
              </a:r>
              <a:r>
                <a:rPr lang="en-US" sz="2400" dirty="0">
                  <a:sym typeface="Symbol" charset="0"/>
                </a:rPr>
                <a:t>(</a:t>
              </a:r>
              <a:r>
                <a:rPr lang="en-US" sz="2400" dirty="0" err="1">
                  <a:sym typeface="Symbol" charset="0"/>
                </a:rPr>
                <a:t>sk</a:t>
              </a:r>
              <a:r>
                <a:rPr lang="en-US" sz="2400" dirty="0">
                  <a:sym typeface="Symbol" charset="0"/>
                </a:rPr>
                <a:t>, </a:t>
              </a:r>
              <a:r>
                <a:rPr lang="en-US" sz="2400" dirty="0"/>
                <a:t>msg</a:t>
              </a:r>
              <a:r>
                <a:rPr lang="en-US" sz="2400" dirty="0">
                  <a:sym typeface="Symbol" charset="0"/>
                </a:rPr>
                <a:t>)  ⇾  </a:t>
              </a:r>
              <a:r>
                <a:rPr lang="en-US" sz="2400" i="1" dirty="0">
                  <a:sym typeface="Symbol" charset="0"/>
                </a:rPr>
                <a:t>sig</a:t>
              </a:r>
            </a:p>
            <a:p>
              <a:pPr marL="1092200" indent="-342900">
                <a:spcBef>
                  <a:spcPts val="1200"/>
                </a:spcBef>
                <a:buFont typeface="Arial" panose="020B0604020202020204" pitchFamily="34" charset="0"/>
                <a:buChar char="•"/>
                <a:tabLst>
                  <a:tab pos="3200400" algn="l"/>
                </a:tabLst>
              </a:pPr>
              <a:r>
                <a:rPr lang="en-US" sz="2400" b="1" dirty="0">
                  <a:sym typeface="Symbol" charset="0"/>
                </a:rPr>
                <a:t>Verify</a:t>
              </a:r>
              <a:r>
                <a:rPr lang="en-US" sz="2400" dirty="0">
                  <a:sym typeface="Symbol" charset="0"/>
                </a:rPr>
                <a:t>(pk, msg, sig)  ⇾   ‘accept</a:t>
              </a:r>
              <a:r>
                <a:rPr lang="ja-JP" altLang="en-US" sz="2400">
                  <a:sym typeface="Symbol" charset="0"/>
                </a:rPr>
                <a:t>’</a:t>
              </a:r>
              <a:r>
                <a:rPr lang="en-US" sz="2400" dirty="0">
                  <a:sym typeface="Symbol" charset="0"/>
                </a:rPr>
                <a:t> or  ‘reject’</a:t>
              </a:r>
              <a:endParaRPr lang="en-US" altLang="ja-JP" sz="2400" dirty="0">
                <a:sym typeface="Symbol" charset="0"/>
              </a:endParaRPr>
            </a:p>
          </p:txBody>
        </p:sp>
      </p:grp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B00BDAE-B02B-654F-152A-BE595286E179}"/>
              </a:ext>
            </a:extLst>
          </p:cNvPr>
          <p:cNvSpPr/>
          <p:nvPr/>
        </p:nvSpPr>
        <p:spPr>
          <a:xfrm>
            <a:off x="4724400" y="3659595"/>
            <a:ext cx="1905000" cy="384048"/>
          </a:xfrm>
          <a:prstGeom prst="wedgeRoundRectCallout">
            <a:avLst>
              <a:gd name="adj1" fmla="val -157671"/>
              <a:gd name="adj2" fmla="val 9284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msg using </a:t>
            </a:r>
            <a:r>
              <a:rPr lang="en-US" dirty="0" err="1"/>
              <a:t>sk</a:t>
            </a:r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7ECCC81-E8ED-A715-3C72-D719874586C8}"/>
              </a:ext>
            </a:extLst>
          </p:cNvPr>
          <p:cNvSpPr/>
          <p:nvPr/>
        </p:nvSpPr>
        <p:spPr>
          <a:xfrm>
            <a:off x="6172200" y="4163429"/>
            <a:ext cx="2514600" cy="384048"/>
          </a:xfrm>
          <a:prstGeom prst="wedgeRoundRectCallout">
            <a:avLst>
              <a:gd name="adj1" fmla="val -180242"/>
              <a:gd name="adj2" fmla="val 975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(</a:t>
            </a:r>
            <a:r>
              <a:rPr lang="en-US" dirty="0" err="1"/>
              <a:t>msg,sig</a:t>
            </a:r>
            <a:r>
              <a:rPr lang="en-US" dirty="0"/>
              <a:t>) using pk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7D0F7-0128-2A29-6CE2-4AD0D0FD5A15}"/>
              </a:ext>
            </a:extLst>
          </p:cNvPr>
          <p:cNvSpPr/>
          <p:nvPr/>
        </p:nvSpPr>
        <p:spPr>
          <a:xfrm>
            <a:off x="381000" y="974912"/>
            <a:ext cx="8534400" cy="1763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r>
              <a:rPr lang="en-US" sz="2400" b="1" dirty="0"/>
              <a:t>Security</a:t>
            </a:r>
            <a:r>
              <a:rPr lang="en-US" sz="2400" dirty="0"/>
              <a:t> (informal):  adversary who sees signatures on many messages of its choice, cannot forge a signature on a new message. </a:t>
            </a:r>
          </a:p>
        </p:txBody>
      </p:sp>
    </p:spTree>
    <p:extLst>
      <p:ext uri="{BB962C8B-B14F-4D97-AF65-F5344CB8AC3E}">
        <p14:creationId xmlns:p14="http://schemas.microsoft.com/office/powerpoint/2010/main" val="9382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(3)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i="1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i="1" dirty="0"/>
                  <a:t>pk</a:t>
                </a:r>
                <a:endParaRPr lang="en-US" sz="2000" b="1" i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6"/>
            <a:ext cx="1783830" cy="1065617"/>
            <a:chOff x="1066800" y="5114925"/>
            <a:chExt cx="1783830" cy="105727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981075"/>
              <a:chOff x="5257800" y="4682645"/>
              <a:chExt cx="1752600" cy="981075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092222" cy="702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i="1" dirty="0"/>
                  <a:t>pk</a:t>
                </a:r>
                <a:endParaRPr lang="en-US" sz="2000" b="1" i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i="1" dirty="0" err="1"/>
              <a:t>sk</a:t>
            </a:r>
            <a:r>
              <a:rPr lang="en-US" sz="2000" dirty="0" err="1">
                <a:latin typeface="+mn-lt"/>
              </a:rPr>
              <a:t>,</a:t>
            </a:r>
            <a:r>
              <a:rPr lang="en-US" sz="2000" i="1" dirty="0" err="1"/>
              <a:t>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735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735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9596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8A4B3-0ACD-594A-9392-772CC65353E2}"/>
              </a:ext>
            </a:extLst>
          </p:cNvPr>
          <p:cNvSpPr txBox="1"/>
          <p:nvPr/>
        </p:nvSpPr>
        <p:spPr>
          <a:xfrm>
            <a:off x="5810056" y="604083"/>
            <a:ext cx="157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1288C-E11E-4948-91C5-8351378A826B}"/>
              </a:ext>
            </a:extLst>
          </p:cNvPr>
          <p:cNvSpPr txBox="1"/>
          <p:nvPr/>
        </p:nvSpPr>
        <p:spPr>
          <a:xfrm>
            <a:off x="4876800" y="2952750"/>
            <a:ext cx="745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6924</TotalTime>
  <Words>2806</Words>
  <Application>Microsoft Macintosh PowerPoint</Application>
  <PresentationFormat>On-screen Show (16:9)</PresentationFormat>
  <Paragraphs>419</Paragraphs>
  <Slides>39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Symbol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(2) Digital signatures</vt:lpstr>
      <vt:lpstr>(2) Digital signatures</vt:lpstr>
      <vt:lpstr>Signature schemes used in the real world</vt:lpstr>
      <vt:lpstr>(3) Certificates</vt:lpstr>
      <vt:lpstr>PowerPoint Presentation</vt:lpstr>
      <vt:lpstr>Certificates on the web</vt:lpstr>
      <vt:lpstr>Certificate Authorities</vt:lpstr>
      <vt:lpstr>(4)    TLS 1.3 session setup  (simplified)</vt:lpstr>
      <vt:lpstr>(3)  TLS 1.3 session setup: optimization (and caution)</vt:lpstr>
      <vt:lpstr>Integrating TLS with HTTP:  HTTPS</vt:lpstr>
      <vt:lpstr>Integrating TLS with HTTP:    HTTPS</vt:lpstr>
      <vt:lpstr>Integrating TLS with HTTP:    HTTPS</vt:lpstr>
      <vt:lpstr>HTTPS for all web traffic?</vt:lpstr>
      <vt:lpstr>HTTPS in the Browser</vt:lpstr>
      <vt:lpstr>The TLS indicator</vt:lpstr>
      <vt:lpstr>When is the TLS icon displayed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124,  2024)</vt:lpstr>
      <vt:lpstr>4.  Peeking through TLS:  traffic analysis</vt:lpstr>
      <vt:lpstr>Peeking through TLS: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707</cp:revision>
  <cp:lastPrinted>2017-05-11T02:41:31Z</cp:lastPrinted>
  <dcterms:created xsi:type="dcterms:W3CDTF">2010-11-06T18:36:35Z</dcterms:created>
  <dcterms:modified xsi:type="dcterms:W3CDTF">2024-05-08T01:30:20Z</dcterms:modified>
</cp:coreProperties>
</file>